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6" r:id="rId2"/>
    <p:sldId id="453" r:id="rId3"/>
    <p:sldId id="266" r:id="rId4"/>
    <p:sldId id="454" r:id="rId5"/>
    <p:sldId id="455" r:id="rId6"/>
    <p:sldId id="456" r:id="rId7"/>
    <p:sldId id="466" r:id="rId8"/>
    <p:sldId id="457" r:id="rId9"/>
    <p:sldId id="459" r:id="rId10"/>
    <p:sldId id="464" r:id="rId11"/>
    <p:sldId id="460" r:id="rId12"/>
    <p:sldId id="461" r:id="rId13"/>
    <p:sldId id="462" r:id="rId14"/>
    <p:sldId id="463" r:id="rId15"/>
    <p:sldId id="458" r:id="rId16"/>
    <p:sldId id="451" r:id="rId17"/>
    <p:sldId id="452" r:id="rId18"/>
    <p:sldId id="263" r:id="rId19"/>
    <p:sldId id="265" r:id="rId20"/>
    <p:sldId id="465" r:id="rId2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166" autoAdjust="0"/>
    <p:restoredTop sz="69774"/>
  </p:normalViewPr>
  <p:slideViewPr>
    <p:cSldViewPr>
      <p:cViewPr varScale="1">
        <p:scale>
          <a:sx n="89" d="100"/>
          <a:sy n="89" d="100"/>
        </p:scale>
        <p:origin x="2976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image" Target="../media/image3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40E0DB-E81D-7C41-8DEB-979E499DB144}" type="datetimeFigureOut">
              <a:rPr lang="en-US" smtClean="0"/>
              <a:t>11/15/18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353BC0-57FA-2A49-8AE7-55F575BF1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6955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3749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See also:</a:t>
            </a:r>
          </a:p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/wiki/Anscombe%27s_quartet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69FB5C-72B6-9E49-8165-884E1D4CBC66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6583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www.polypompholyx.com</a:t>
            </a:r>
            <a:r>
              <a:rPr lang="en-US" dirty="0"/>
              <a:t>/2014/02/r-anova-1-way/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4452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 = error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4725F8-A017-2F46-8232-9068A307125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2983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1576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5272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073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5125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6920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4980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simple linear regression. Just another general linear model (GLM). Usually not interested in testing whether y-intercept = 0.</a:t>
            </a:r>
          </a:p>
          <a:p>
            <a:endParaRPr lang="en-US" dirty="0"/>
          </a:p>
          <a:p>
            <a:r>
              <a:rPr lang="en-US" dirty="0"/>
              <a:t>20 nests,</a:t>
            </a:r>
            <a:r>
              <a:rPr lang="en-US" baseline="0" dirty="0"/>
              <a:t> 1 random nest sampled per day; else repeated measures design necessary.</a:t>
            </a:r>
          </a:p>
          <a:p>
            <a:endParaRPr lang="en-US" baseline="0" dirty="0"/>
          </a:p>
          <a:p>
            <a:r>
              <a:rPr lang="en-US" baseline="0" dirty="0"/>
              <a:t>In all regressions the line is fit through the mean of X and mean of Y; software fits line via OLS, which minimizes the distance between points and a fitted line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69FB5C-72B6-9E49-8165-884E1D4CBC66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2096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11/15/18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9660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11/15/18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5841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11/15/18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3539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44562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5105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666656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11/15/18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1190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11/15/18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275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11/15/18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0974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11/15/18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6769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11/15/18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531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11/15/18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7285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11/15/18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8588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162873-51CE-49DA-B98E-BAD067B56C8D}" type="datetimeFigureOut">
              <a:rPr lang="en-US" smtClean="0"/>
              <a:t>11/15/18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1762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polypompholyx.com/2014/02/r-linear-regression/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tif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emf"/><Relationship Id="rId3" Type="http://schemas.openxmlformats.org/officeDocument/2006/relationships/notesSlide" Target="../notesSlides/notesSlide2.xml"/><Relationship Id="rId7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.e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Chapter 5</a:t>
            </a:r>
            <a:br>
              <a:rPr lang="en-US" dirty="0"/>
            </a:br>
            <a:r>
              <a:rPr lang="en-US" dirty="0"/>
              <a:t>Linear Models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9384237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ACC3A6D-FA3F-5945-882F-5828226402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4789" y="1793999"/>
            <a:ext cx="4443011" cy="40734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10E9A06-CE7C-A442-AB8C-2A2BE814E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the Null Hypothesis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E75C83-2054-8D40-B214-6B0B183F7E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46" y="1793998"/>
            <a:ext cx="4681717" cy="40734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DC357AD-BF74-C94C-9CCF-665BE310C349}"/>
              </a:ext>
            </a:extLst>
          </p:cNvPr>
          <p:cNvSpPr txBox="1"/>
          <p:nvPr/>
        </p:nvSpPr>
        <p:spPr>
          <a:xfrm>
            <a:off x="156646" y="6257531"/>
            <a:ext cx="6130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https://</a:t>
            </a:r>
            <a:r>
              <a:rPr lang="en-US" dirty="0" err="1">
                <a:hlinkClick r:id="rId4"/>
              </a:rPr>
              <a:t>www.polypompholyx.com</a:t>
            </a:r>
            <a:r>
              <a:rPr lang="en-US" dirty="0">
                <a:hlinkClick r:id="rId4"/>
              </a:rPr>
              <a:t>/2014/02/r-linear-regression/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89057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DF29F-C22E-F74E-88F6-F0182F67DE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44562"/>
          </a:xfrm>
        </p:spPr>
        <p:txBody>
          <a:bodyPr/>
          <a:lstStyle/>
          <a:p>
            <a:r>
              <a:rPr lang="en-US" dirty="0"/>
              <a:t>Model Interpretation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DEEA8C-09EC-2F45-ADCC-DE7DB8CE23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44562"/>
            <a:ext cx="8229600" cy="5105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C00000"/>
                </a:solidFill>
              </a:rPr>
              <a:t>summary</a:t>
            </a:r>
            <a:r>
              <a:rPr lang="en-US" sz="2400" dirty="0"/>
              <a:t>() produces estimates of the </a:t>
            </a:r>
            <a:r>
              <a:rPr lang="en-US" sz="2400" dirty="0">
                <a:solidFill>
                  <a:srgbClr val="00B050"/>
                </a:solidFill>
              </a:rPr>
              <a:t>coefficients</a:t>
            </a:r>
            <a:r>
              <a:rPr lang="en-US" sz="2400" dirty="0"/>
              <a:t> of the line that is “the model”: an </a:t>
            </a:r>
            <a:r>
              <a:rPr lang="en-US" sz="2400" dirty="0">
                <a:solidFill>
                  <a:srgbClr val="0432FF"/>
                </a:solidFill>
              </a:rPr>
              <a:t>intercept</a:t>
            </a:r>
            <a:r>
              <a:rPr lang="en-US" sz="2400" dirty="0"/>
              <a:t> and a </a:t>
            </a:r>
            <a:r>
              <a:rPr lang="en-US" sz="2400" dirty="0">
                <a:solidFill>
                  <a:srgbClr val="0432FF"/>
                </a:solidFill>
              </a:rPr>
              <a:t>slope</a:t>
            </a:r>
            <a:r>
              <a:rPr lang="en-US" sz="2400" dirty="0"/>
              <a:t> 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3B49833-9E9C-2B40-8191-95DA63EC5826}"/>
              </a:ext>
            </a:extLst>
          </p:cNvPr>
          <p:cNvSpPr/>
          <p:nvPr/>
        </p:nvSpPr>
        <p:spPr>
          <a:xfrm>
            <a:off x="1112520" y="1917427"/>
            <a:ext cx="7543800" cy="480131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Call:</a:t>
            </a:r>
          </a:p>
          <a:p>
            <a:r>
              <a:rPr lang="en-US" dirty="0" err="1"/>
              <a:t>lm</a:t>
            </a:r>
            <a:r>
              <a:rPr lang="en-US" dirty="0"/>
              <a:t>(formula = </a:t>
            </a:r>
            <a:r>
              <a:rPr lang="en-US" dirty="0" err="1"/>
              <a:t>plant.growth.rate</a:t>
            </a:r>
            <a:r>
              <a:rPr lang="en-US" dirty="0"/>
              <a:t> ~ </a:t>
            </a:r>
            <a:r>
              <a:rPr lang="en-US" dirty="0" err="1"/>
              <a:t>soil.moisture.content</a:t>
            </a:r>
            <a:r>
              <a:rPr lang="en-US" dirty="0"/>
              <a:t>, data = </a:t>
            </a:r>
            <a:r>
              <a:rPr lang="en-US" dirty="0" err="1"/>
              <a:t>plant_gr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Residuals:</a:t>
            </a:r>
          </a:p>
          <a:p>
            <a:r>
              <a:rPr lang="en-US" dirty="0"/>
              <a:t>    Min      1Q  Median      3Q     Max </a:t>
            </a:r>
          </a:p>
          <a:p>
            <a:r>
              <a:rPr lang="en-US" dirty="0"/>
              <a:t>-8.9089 -3.0747  0.2261  2.6567  8.9406 </a:t>
            </a:r>
          </a:p>
          <a:p>
            <a:endParaRPr lang="en-US" dirty="0"/>
          </a:p>
          <a:p>
            <a:r>
              <a:rPr lang="en-US" dirty="0"/>
              <a:t>Coefficients:</a:t>
            </a:r>
          </a:p>
          <a:p>
            <a:r>
              <a:rPr lang="en-US" dirty="0"/>
              <a:t>                      		Estimate   Std. Error   t value      </a:t>
            </a:r>
            <a:r>
              <a:rPr lang="en-US" dirty="0" err="1"/>
              <a:t>Pr</a:t>
            </a:r>
            <a:r>
              <a:rPr lang="en-US" dirty="0"/>
              <a:t>(&gt;|t|)    </a:t>
            </a:r>
          </a:p>
          <a:p>
            <a:r>
              <a:rPr lang="en-US" dirty="0"/>
              <a:t>(Intercept)             		19.348      1.283          15.08        &lt;2e-16 ***</a:t>
            </a:r>
          </a:p>
          <a:p>
            <a:r>
              <a:rPr lang="en-US" dirty="0" err="1"/>
              <a:t>soil.moisture.content</a:t>
            </a:r>
            <a:r>
              <a:rPr lang="en-US" dirty="0"/>
              <a:t>   	12.750      1.021          12.49        &lt;2e-16 ***</a:t>
            </a:r>
          </a:p>
          <a:p>
            <a:r>
              <a:rPr lang="en-US" dirty="0"/>
              <a:t>---</a:t>
            </a:r>
          </a:p>
          <a:p>
            <a:r>
              <a:rPr lang="en-US" dirty="0" err="1"/>
              <a:t>Signif</a:t>
            </a:r>
            <a:r>
              <a:rPr lang="en-US" dirty="0"/>
              <a:t>. codes:  0 ‘***’ 0.001 ‘**’ 0.01 ‘*’ 0.05 ‘.’ 0.1 ‘ ’ 1</a:t>
            </a:r>
          </a:p>
          <a:p>
            <a:endParaRPr lang="en-US" dirty="0"/>
          </a:p>
          <a:p>
            <a:r>
              <a:rPr lang="en-US" dirty="0"/>
              <a:t>Residual standard error: 4.019 on 48 degrees of freedom</a:t>
            </a:r>
          </a:p>
          <a:p>
            <a:r>
              <a:rPr lang="en-US" dirty="0"/>
              <a:t>Multiple R-squared:  0.7648,	Adjusted R-squared:  0.7599 </a:t>
            </a:r>
          </a:p>
          <a:p>
            <a:r>
              <a:rPr lang="en-US" dirty="0"/>
              <a:t>F-statistic: 156.1 on 1 and 48 DF,  p-value: &lt; 2.2e-16</a:t>
            </a:r>
          </a:p>
        </p:txBody>
      </p:sp>
    </p:spTree>
    <p:extLst>
      <p:ext uri="{BB962C8B-B14F-4D97-AF65-F5344CB8AC3E}">
        <p14:creationId xmlns:p14="http://schemas.microsoft.com/office/powerpoint/2010/main" val="23161227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7C7474-4C65-7048-A552-C5179420AA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28600"/>
            <a:ext cx="8229600" cy="63246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 </a:t>
            </a:r>
            <a:r>
              <a:rPr lang="en-US" b="1" dirty="0"/>
              <a:t>t</a:t>
            </a:r>
            <a:r>
              <a:rPr lang="en-US" dirty="0"/>
              <a:t>- and </a:t>
            </a:r>
            <a:r>
              <a:rPr lang="en-US" b="1" dirty="0"/>
              <a:t>p</a:t>
            </a:r>
            <a:r>
              <a:rPr lang="en-US" dirty="0"/>
              <a:t>-values provide tests of whether the model coefficients (</a:t>
            </a:r>
            <a:r>
              <a:rPr lang="en-US" dirty="0">
                <a:solidFill>
                  <a:srgbClr val="0432FF"/>
                </a:solidFill>
              </a:rPr>
              <a:t>slope</a:t>
            </a:r>
            <a:r>
              <a:rPr lang="en-US" dirty="0"/>
              <a:t> and </a:t>
            </a:r>
            <a:r>
              <a:rPr lang="en-US" dirty="0">
                <a:solidFill>
                  <a:srgbClr val="0432FF"/>
                </a:solidFill>
              </a:rPr>
              <a:t>intercept</a:t>
            </a:r>
            <a:r>
              <a:rPr lang="en-US" dirty="0"/>
              <a:t>) are different from zero (the null statistical hypothesis)</a:t>
            </a:r>
          </a:p>
          <a:p>
            <a:r>
              <a:rPr lang="en-US" dirty="0"/>
              <a:t>In fact, we might even report something like the following:</a:t>
            </a:r>
          </a:p>
          <a:p>
            <a:r>
              <a:rPr lang="en-US" dirty="0">
                <a:solidFill>
                  <a:srgbClr val="0432FF"/>
                </a:solidFill>
              </a:rPr>
              <a:t>“Soil moisture had a positive effect on plant growth. For each unit increase in soil moisture, plant growth rate increased by 12.7 mm/week (slope = 12.7, t = 12.5, </a:t>
            </a:r>
            <a:r>
              <a:rPr lang="en-US" dirty="0" err="1">
                <a:solidFill>
                  <a:srgbClr val="0432FF"/>
                </a:solidFill>
              </a:rPr>
              <a:t>d.f.</a:t>
            </a:r>
            <a:r>
              <a:rPr lang="en-US" dirty="0">
                <a:solidFill>
                  <a:srgbClr val="0432FF"/>
                </a:solidFill>
              </a:rPr>
              <a:t> = 48, p &lt; 0.001).”</a:t>
            </a:r>
          </a:p>
          <a:p>
            <a:r>
              <a:rPr lang="en-US" dirty="0"/>
              <a:t>In case you were wondering, it is also be fine to report the </a:t>
            </a:r>
            <a:r>
              <a:rPr lang="en-US" b="1" dirty="0"/>
              <a:t>F</a:t>
            </a:r>
            <a:r>
              <a:rPr lang="en-US" dirty="0"/>
              <a:t>-value, degrees of freedom, and the </a:t>
            </a:r>
            <a:r>
              <a:rPr lang="en-US" b="1" dirty="0"/>
              <a:t>p</a:t>
            </a:r>
            <a:r>
              <a:rPr lang="en-US" dirty="0"/>
              <a:t>-value from </a:t>
            </a:r>
            <a:r>
              <a:rPr lang="en-US" dirty="0" err="1">
                <a:solidFill>
                  <a:srgbClr val="C00000"/>
                </a:solidFill>
              </a:rPr>
              <a:t>anova</a:t>
            </a:r>
            <a:r>
              <a:rPr lang="en-US" dirty="0"/>
              <a:t>(). They test exactly the same thing in this example (because there is only a single predictor variable, soil moisture). This isn’t generally true of all GLMs.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88105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542AC-C66A-0F4C-879E-C0F0BF004A62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tx1"/>
            </a:solidFill>
          </a:ln>
        </p:spPr>
        <p:txBody>
          <a:bodyPr>
            <a:normAutofit fontScale="90000"/>
          </a:bodyPr>
          <a:lstStyle/>
          <a:p>
            <a:r>
              <a:rPr lang="en-US" dirty="0"/>
              <a:t>Add Model Predictions (Fit-Line) to Figure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A489F1-E2D7-6541-9E55-A172185CB8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err="1">
                <a:solidFill>
                  <a:srgbClr val="C00000"/>
                </a:solidFill>
              </a:rPr>
              <a:t>ggplot</a:t>
            </a:r>
            <a:r>
              <a:rPr lang="en-US" sz="2400" dirty="0"/>
              <a:t>(</a:t>
            </a:r>
            <a:r>
              <a:rPr lang="en-US" sz="2400" dirty="0" err="1"/>
              <a:t>plant_gr</a:t>
            </a:r>
            <a:r>
              <a:rPr lang="en-US" sz="2400" dirty="0"/>
              <a:t>, </a:t>
            </a:r>
            <a:r>
              <a:rPr lang="en-US" sz="2400" dirty="0" err="1">
                <a:solidFill>
                  <a:srgbClr val="C00000"/>
                </a:solidFill>
              </a:rPr>
              <a:t>aes</a:t>
            </a:r>
            <a:r>
              <a:rPr lang="en-US" sz="2400" dirty="0"/>
              <a:t>(</a:t>
            </a:r>
            <a:r>
              <a:rPr lang="en-US" sz="2400" dirty="0">
                <a:solidFill>
                  <a:srgbClr val="00B050"/>
                </a:solidFill>
              </a:rPr>
              <a:t>x</a:t>
            </a:r>
            <a:r>
              <a:rPr lang="en-US" sz="2400" dirty="0"/>
              <a:t> = </a:t>
            </a:r>
            <a:r>
              <a:rPr lang="en-US" sz="2400" dirty="0" err="1"/>
              <a:t>soil.moisture.content</a:t>
            </a:r>
            <a:r>
              <a:rPr lang="en-US" sz="2400" dirty="0"/>
              <a:t>,</a:t>
            </a:r>
          </a:p>
          <a:p>
            <a:pPr marL="0" indent="0">
              <a:buNone/>
            </a:pPr>
            <a:r>
              <a:rPr lang="en-US" sz="2400" dirty="0"/>
              <a:t>		</a:t>
            </a:r>
            <a:r>
              <a:rPr lang="en-US" sz="2400" dirty="0">
                <a:solidFill>
                  <a:srgbClr val="00B050"/>
                </a:solidFill>
              </a:rPr>
              <a:t>y</a:t>
            </a:r>
            <a:r>
              <a:rPr lang="en-US" sz="2400" dirty="0"/>
              <a:t> = </a:t>
            </a:r>
            <a:r>
              <a:rPr lang="en-US" sz="2400" dirty="0" err="1"/>
              <a:t>plant.growth.rate</a:t>
            </a:r>
            <a:r>
              <a:rPr lang="en-US" sz="2400" dirty="0"/>
              <a:t>)) +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err="1">
                <a:solidFill>
                  <a:srgbClr val="C00000"/>
                </a:solidFill>
              </a:rPr>
              <a:t>geom_point</a:t>
            </a:r>
            <a:r>
              <a:rPr lang="en-US" sz="2400" dirty="0"/>
              <a:t>() +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err="1">
                <a:solidFill>
                  <a:srgbClr val="C00000"/>
                </a:solidFill>
              </a:rPr>
              <a:t>geom_smooth</a:t>
            </a:r>
            <a:r>
              <a:rPr lang="en-US" sz="2400" dirty="0"/>
              <a:t>(</a:t>
            </a:r>
            <a:r>
              <a:rPr lang="en-US" sz="2400" dirty="0">
                <a:solidFill>
                  <a:srgbClr val="00B050"/>
                </a:solidFill>
              </a:rPr>
              <a:t>method</a:t>
            </a:r>
            <a:r>
              <a:rPr lang="en-US" sz="2400" dirty="0"/>
              <a:t> = </a:t>
            </a:r>
            <a:r>
              <a:rPr lang="en-US" sz="2400" dirty="0">
                <a:solidFill>
                  <a:srgbClr val="0432FF"/>
                </a:solidFill>
              </a:rPr>
              <a:t>'</a:t>
            </a:r>
            <a:r>
              <a:rPr lang="en-US" sz="2400" dirty="0" err="1">
                <a:solidFill>
                  <a:srgbClr val="0432FF"/>
                </a:solidFill>
              </a:rPr>
              <a:t>lm</a:t>
            </a:r>
            <a:r>
              <a:rPr lang="en-US" sz="2400" dirty="0">
                <a:solidFill>
                  <a:srgbClr val="0432FF"/>
                </a:solidFill>
              </a:rPr>
              <a:t>'</a:t>
            </a:r>
            <a:r>
              <a:rPr lang="en-US" sz="2400" dirty="0"/>
              <a:t>) +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err="1">
                <a:solidFill>
                  <a:srgbClr val="C00000"/>
                </a:solidFill>
              </a:rPr>
              <a:t>ylab</a:t>
            </a:r>
            <a:r>
              <a:rPr lang="en-US" sz="2400" dirty="0"/>
              <a:t>(</a:t>
            </a:r>
            <a:r>
              <a:rPr lang="en-US" sz="2400" dirty="0">
                <a:solidFill>
                  <a:srgbClr val="0432FF"/>
                </a:solidFill>
              </a:rPr>
              <a:t>"Plant Growth Rate (mm/week)"</a:t>
            </a:r>
            <a:r>
              <a:rPr lang="en-US" sz="2400" dirty="0"/>
              <a:t>) +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err="1">
                <a:solidFill>
                  <a:srgbClr val="C00000"/>
                </a:solidFill>
              </a:rPr>
              <a:t>theme_bw</a:t>
            </a:r>
            <a:r>
              <a:rPr lang="en-US" sz="2400" dirty="0"/>
              <a:t>()</a:t>
            </a:r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661A22-08D6-AE4E-A644-8DC454124D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0" y="3725091"/>
            <a:ext cx="2819400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9583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071C28-6B6A-E64B-8014-54D1571D60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533400"/>
            <a:ext cx="8229600" cy="6019800"/>
          </a:xfrm>
        </p:spPr>
        <p:txBody>
          <a:bodyPr/>
          <a:lstStyle/>
          <a:p>
            <a:r>
              <a:rPr lang="en-US" dirty="0"/>
              <a:t>The new feature here is the layer: 	</a:t>
            </a:r>
          </a:p>
          <a:p>
            <a:pPr marL="457200" lvl="1" indent="0">
              <a:buNone/>
            </a:pPr>
            <a:r>
              <a:rPr lang="en-US" sz="2800" dirty="0" err="1">
                <a:solidFill>
                  <a:srgbClr val="C00000"/>
                </a:solidFill>
              </a:rPr>
              <a:t>geom_smooth</a:t>
            </a:r>
            <a:r>
              <a:rPr lang="en-US" sz="2800" dirty="0"/>
              <a:t>(method = "</a:t>
            </a:r>
            <a:r>
              <a:rPr lang="en-US" sz="2800" dirty="0" err="1"/>
              <a:t>lm</a:t>
            </a:r>
            <a:r>
              <a:rPr lang="en-US" sz="2800" dirty="0"/>
              <a:t>")</a:t>
            </a:r>
            <a:endParaRPr lang="en-US" dirty="0"/>
          </a:p>
          <a:p>
            <a:r>
              <a:rPr lang="en-US" dirty="0"/>
              <a:t>This is ggplot2-speak for ‘shove a linear-model fitted line, and the standard error of the fit</a:t>
            </a:r>
          </a:p>
          <a:p>
            <a:r>
              <a:rPr lang="en-US" dirty="0"/>
              <a:t>This works well with </a:t>
            </a:r>
            <a:r>
              <a:rPr lang="en-US" dirty="0" err="1">
                <a:solidFill>
                  <a:srgbClr val="C00000"/>
                </a:solidFill>
              </a:rPr>
              <a:t>facet_wrap</a:t>
            </a:r>
            <a:r>
              <a:rPr lang="en-US" dirty="0"/>
              <a:t>(), fitting different lines for each panel ‘group’ (categorical) variable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2D447B-CB83-A741-BCD1-14BF392EFE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3466011"/>
            <a:ext cx="3358874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6137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99D9F-8CE8-0847-B877-DFDD223255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56E04E-7060-F847-8E3C-80FE7A10CF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9225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36C713-DF1A-B64C-926E-008F671CB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6417"/>
            <a:ext cx="8229600" cy="944562"/>
          </a:xfrm>
        </p:spPr>
        <p:txBody>
          <a:bodyPr/>
          <a:lstStyle/>
          <a:p>
            <a:r>
              <a:rPr lang="en-US" dirty="0"/>
              <a:t>Practice (cont. from last time)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1E5A3A-35E2-E843-8500-2E8BC94396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950978"/>
            <a:ext cx="8229600" cy="5602221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Divide into 4 groups of 4-6 people</a:t>
            </a:r>
          </a:p>
          <a:p>
            <a:r>
              <a:rPr lang="en-US" dirty="0"/>
              <a:t>Analyze one of the assigned questions using the tools we have learned: </a:t>
            </a:r>
            <a:r>
              <a:rPr lang="en-US" i="1" dirty="0" err="1">
                <a:solidFill>
                  <a:schemeClr val="accent6">
                    <a:lumMod val="75000"/>
                  </a:schemeClr>
                </a:solidFill>
              </a:rPr>
              <a:t>readr</a:t>
            </a:r>
            <a:r>
              <a:rPr lang="en-US" i="1" dirty="0">
                <a:solidFill>
                  <a:schemeClr val="accent6">
                    <a:lumMod val="75000"/>
                  </a:schemeClr>
                </a:solidFill>
              </a:rPr>
              <a:t>,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i="1" dirty="0" err="1">
                <a:solidFill>
                  <a:schemeClr val="accent6">
                    <a:lumMod val="75000"/>
                  </a:schemeClr>
                </a:solidFill>
              </a:rPr>
              <a:t>tidyr</a:t>
            </a:r>
            <a:r>
              <a:rPr lang="en-US" i="1" dirty="0">
                <a:solidFill>
                  <a:schemeClr val="accent6">
                    <a:lumMod val="75000"/>
                  </a:schemeClr>
                </a:solidFill>
              </a:rPr>
              <a:t>, </a:t>
            </a:r>
            <a:r>
              <a:rPr lang="en-US" i="1" dirty="0" err="1">
                <a:solidFill>
                  <a:schemeClr val="accent6">
                    <a:lumMod val="75000"/>
                  </a:schemeClr>
                </a:solidFill>
              </a:rPr>
              <a:t>dplyr</a:t>
            </a:r>
            <a:r>
              <a:rPr lang="en-US" i="1" dirty="0">
                <a:solidFill>
                  <a:schemeClr val="accent6">
                    <a:lumMod val="75000"/>
                  </a:schemeClr>
                </a:solidFill>
              </a:rPr>
              <a:t>, ggplot2</a:t>
            </a:r>
          </a:p>
          <a:p>
            <a:pPr lvl="1"/>
            <a:r>
              <a:rPr lang="en-US" dirty="0"/>
              <a:t>Import and store data in useable format (hint: use </a:t>
            </a:r>
            <a:r>
              <a:rPr lang="en-US" dirty="0" err="1"/>
              <a:t>Rproject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Reformat the data as needed</a:t>
            </a:r>
          </a:p>
          <a:p>
            <a:pPr lvl="1"/>
            <a:r>
              <a:rPr lang="en-US" dirty="0"/>
              <a:t>‘Tidy’ the data as needed</a:t>
            </a:r>
          </a:p>
          <a:p>
            <a:pPr lvl="1"/>
            <a:r>
              <a:rPr lang="en-US" dirty="0"/>
              <a:t>Make </a:t>
            </a:r>
            <a:r>
              <a:rPr lang="en-US" dirty="0">
                <a:solidFill>
                  <a:srgbClr val="0432FF"/>
                </a:solidFill>
              </a:rPr>
              <a:t>two</a:t>
            </a:r>
            <a:r>
              <a:rPr lang="en-US" dirty="0"/>
              <a:t> different graphical depictions of the answer</a:t>
            </a:r>
          </a:p>
          <a:p>
            <a:pPr lvl="1"/>
            <a:r>
              <a:rPr lang="en-US" dirty="0"/>
              <a:t>Produce a t-test for the comparison</a:t>
            </a:r>
          </a:p>
          <a:p>
            <a:pPr lvl="1"/>
            <a:r>
              <a:rPr lang="en-US" dirty="0"/>
              <a:t>Give a fully annotated ‘results’ statement (Beckerman p. 102 for chi-square reporting example; change so it is appropriate for t-test)  </a:t>
            </a:r>
          </a:p>
          <a:p>
            <a:r>
              <a:rPr lang="en-US" dirty="0"/>
              <a:t>Group will present to the class with a fully reproducible example (full R script execution; results statement at bottom of script).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26980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B21D5-75E9-E44B-B09E-5E074AE02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 Questions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6A3E58-2CA2-4F42-8B0F-CDBC3C0EE6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700" y="1371600"/>
            <a:ext cx="8610600" cy="5105400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Does taking ‘Alpha Brain’ improve memory?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Which country produces cars with higher gas mileage?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Does cholesterol differ among genders?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How does where you live (location) influence baseline glucose?</a:t>
            </a:r>
          </a:p>
        </p:txBody>
      </p:sp>
    </p:spTree>
    <p:extLst>
      <p:ext uri="{BB962C8B-B14F-4D97-AF65-F5344CB8AC3E}">
        <p14:creationId xmlns:p14="http://schemas.microsoft.com/office/powerpoint/2010/main" val="26452154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3886200" cy="868362"/>
          </a:xfrm>
          <a:solidFill>
            <a:srgbClr val="FF6FCF"/>
          </a:solidFill>
          <a:ln>
            <a:solidFill>
              <a:srgbClr val="000000"/>
            </a:solidFill>
          </a:ln>
        </p:spPr>
        <p:txBody>
          <a:bodyPr>
            <a:normAutofit/>
          </a:bodyPr>
          <a:lstStyle/>
          <a:p>
            <a:r>
              <a:rPr lang="en-US" dirty="0"/>
              <a:t>Linear Regression</a:t>
            </a:r>
          </a:p>
        </p:txBody>
      </p:sp>
      <p:sp>
        <p:nvSpPr>
          <p:cNvPr id="23" name="Content Placeholder 2"/>
          <p:cNvSpPr txBox="1">
            <a:spLocks/>
          </p:cNvSpPr>
          <p:nvPr/>
        </p:nvSpPr>
        <p:spPr>
          <a:xfrm>
            <a:off x="4267200" y="152400"/>
            <a:ext cx="4800600" cy="1143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Determines the association between </a:t>
            </a:r>
            <a:r>
              <a:rPr lang="en-US" sz="2400" dirty="0">
                <a:solidFill>
                  <a:srgbClr val="0000FF"/>
                </a:solidFill>
              </a:rPr>
              <a:t>two</a:t>
            </a:r>
            <a:r>
              <a:rPr lang="en-US" sz="2400" dirty="0"/>
              <a:t> continuous variables.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990600" y="2667000"/>
          <a:ext cx="1917700" cy="3378200"/>
        </p:xfrm>
        <a:graphic>
          <a:graphicData uri="http://schemas.openxmlformats.org/drawingml/2006/table">
            <a:tbl>
              <a:tblPr/>
              <a:tblGrid>
                <a:gridCol w="736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1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Age (days)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Wing Length (cm)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1.4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2.4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3.1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3.2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3.2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3.9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4.1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14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4.7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4.5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5.2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17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pic>
        <p:nvPicPr>
          <p:cNvPr id="8" name="Picture 7" descr="Zar-regression figure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83" r="11960"/>
          <a:stretch/>
        </p:blipFill>
        <p:spPr>
          <a:xfrm>
            <a:off x="3717807" y="2375079"/>
            <a:ext cx="3444993" cy="3422569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09600" y="1409700"/>
            <a:ext cx="120969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</a:t>
            </a:r>
            <a:r>
              <a:rPr lang="en-US" baseline="-25000" dirty="0"/>
              <a:t>o</a:t>
            </a:r>
            <a:r>
              <a:rPr lang="en-US" dirty="0"/>
              <a:t>: β</a:t>
            </a:r>
            <a:r>
              <a:rPr lang="en-US" baseline="-25000" dirty="0"/>
              <a:t>0</a:t>
            </a:r>
            <a:r>
              <a:rPr lang="en-US" dirty="0"/>
              <a:t> = 0	</a:t>
            </a:r>
          </a:p>
          <a:p>
            <a:r>
              <a:rPr lang="en-US" dirty="0"/>
              <a:t>H</a:t>
            </a:r>
            <a:r>
              <a:rPr lang="en-US" baseline="-25000" dirty="0"/>
              <a:t>a</a:t>
            </a:r>
            <a:r>
              <a:rPr lang="en-US" dirty="0"/>
              <a:t>: β</a:t>
            </a:r>
            <a:r>
              <a:rPr lang="en-US" baseline="-25000" dirty="0"/>
              <a:t>0</a:t>
            </a:r>
            <a:r>
              <a:rPr lang="en-US" dirty="0"/>
              <a:t> ≠ 0</a:t>
            </a:r>
            <a:endParaRPr lang="en-US" baseline="-25000" dirty="0"/>
          </a:p>
        </p:txBody>
      </p:sp>
      <p:sp>
        <p:nvSpPr>
          <p:cNvPr id="10" name="TextBox 9"/>
          <p:cNvSpPr txBox="1"/>
          <p:nvPr/>
        </p:nvSpPr>
        <p:spPr>
          <a:xfrm>
            <a:off x="1828800" y="1676400"/>
            <a:ext cx="167955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Test slope = 0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943600" y="1676400"/>
            <a:ext cx="215440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Test Y-intercept = 0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724400" y="1409700"/>
            <a:ext cx="117502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</a:t>
            </a:r>
            <a:r>
              <a:rPr lang="en-US" baseline="-25000" dirty="0"/>
              <a:t>o</a:t>
            </a:r>
            <a:r>
              <a:rPr lang="en-US" dirty="0"/>
              <a:t>: β</a:t>
            </a:r>
            <a:r>
              <a:rPr lang="en-US" baseline="-25000" dirty="0"/>
              <a:t>1</a:t>
            </a:r>
            <a:r>
              <a:rPr lang="en-US" dirty="0"/>
              <a:t> = 0	</a:t>
            </a:r>
          </a:p>
          <a:p>
            <a:r>
              <a:rPr lang="en-US" dirty="0"/>
              <a:t>H</a:t>
            </a:r>
            <a:r>
              <a:rPr lang="en-US" baseline="-25000" dirty="0"/>
              <a:t>a</a:t>
            </a:r>
            <a:r>
              <a:rPr lang="en-US" dirty="0"/>
              <a:t>: β</a:t>
            </a:r>
            <a:r>
              <a:rPr lang="en-US" baseline="-25000" dirty="0"/>
              <a:t>1</a:t>
            </a:r>
            <a:r>
              <a:rPr lang="en-US" dirty="0"/>
              <a:t> ≠ 0</a:t>
            </a:r>
            <a:endParaRPr lang="en-US" baseline="-25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50A47F-946A-974D-9AEF-301EDD3CD468}"/>
              </a:ext>
            </a:extLst>
          </p:cNvPr>
          <p:cNvSpPr txBox="1"/>
          <p:nvPr/>
        </p:nvSpPr>
        <p:spPr>
          <a:xfrm>
            <a:off x="2925717" y="5839697"/>
            <a:ext cx="5867400" cy="83099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“There is a significant relationship between age and wing length in sparrows (r</a:t>
            </a:r>
            <a:r>
              <a:rPr lang="en-US" sz="1600" baseline="30000" dirty="0"/>
              <a:t>2</a:t>
            </a:r>
            <a:r>
              <a:rPr lang="en-US" sz="1600" dirty="0"/>
              <a:t> = 0.97, F</a:t>
            </a:r>
            <a:r>
              <a:rPr lang="en-US" sz="1600" baseline="-25000" dirty="0"/>
              <a:t>1,11</a:t>
            </a:r>
            <a:r>
              <a:rPr lang="en-US" sz="1600" dirty="0"/>
              <a:t> = 401.09, P &lt; 0.0001). For each additional day in age, wing length was predicted to increase 0.27 cm.”</a:t>
            </a:r>
          </a:p>
        </p:txBody>
      </p:sp>
    </p:spTree>
    <p:extLst>
      <p:ext uri="{BB962C8B-B14F-4D97-AF65-F5344CB8AC3E}">
        <p14:creationId xmlns:p14="http://schemas.microsoft.com/office/powerpoint/2010/main" val="32634231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76314"/>
            <a:ext cx="8229600" cy="1143000"/>
          </a:xfrm>
        </p:spPr>
        <p:txBody>
          <a:bodyPr/>
          <a:lstStyle/>
          <a:p>
            <a:r>
              <a:rPr lang="en-US" dirty="0"/>
              <a:t>r</a:t>
            </a:r>
            <a:r>
              <a:rPr lang="en-US" baseline="30000" dirty="0"/>
              <a:t>2</a:t>
            </a:r>
            <a:r>
              <a:rPr lang="en-US" dirty="0"/>
              <a:t> = coefficient of determination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56074" y="3841650"/>
            <a:ext cx="186102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96% </a:t>
            </a:r>
            <a:r>
              <a:rPr lang="en-US" sz="1600" dirty="0"/>
              <a:t>of the variability in </a:t>
            </a:r>
            <a:r>
              <a:rPr lang="en-US" sz="1600" dirty="0">
                <a:solidFill>
                  <a:srgbClr val="0000FF"/>
                </a:solidFill>
              </a:rPr>
              <a:t>Y</a:t>
            </a:r>
            <a:r>
              <a:rPr lang="en-US" sz="1600" dirty="0"/>
              <a:t> can be attributed to </a:t>
            </a:r>
            <a:r>
              <a:rPr lang="en-US" sz="1600" dirty="0">
                <a:solidFill>
                  <a:srgbClr val="0000FF"/>
                </a:solidFill>
              </a:rPr>
              <a:t>X</a:t>
            </a:r>
            <a:r>
              <a:rPr lang="en-US" sz="1600" dirty="0"/>
              <a:t>.</a:t>
            </a:r>
          </a:p>
          <a:p>
            <a:endParaRPr lang="en-US" sz="1600" dirty="0"/>
          </a:p>
          <a:p>
            <a:r>
              <a:rPr lang="en-US" sz="1600" dirty="0"/>
              <a:t> </a:t>
            </a:r>
            <a:r>
              <a:rPr lang="en-US" sz="1600" dirty="0">
                <a:solidFill>
                  <a:srgbClr val="FF0000"/>
                </a:solidFill>
              </a:rPr>
              <a:t>4% </a:t>
            </a:r>
            <a:r>
              <a:rPr lang="en-US" sz="1600" dirty="0"/>
              <a:t>of the variability due to measurement error or some other biological factor.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794559" y="3841650"/>
            <a:ext cx="186102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56% </a:t>
            </a:r>
            <a:r>
              <a:rPr lang="en-US" sz="1600" dirty="0"/>
              <a:t>of the variability in </a:t>
            </a:r>
            <a:r>
              <a:rPr lang="en-US" sz="1600" dirty="0">
                <a:solidFill>
                  <a:srgbClr val="0000FF"/>
                </a:solidFill>
              </a:rPr>
              <a:t>Y</a:t>
            </a:r>
            <a:r>
              <a:rPr lang="en-US" sz="1600" dirty="0"/>
              <a:t> can be attributed to </a:t>
            </a:r>
            <a:r>
              <a:rPr lang="en-US" sz="1600" dirty="0">
                <a:solidFill>
                  <a:srgbClr val="0000FF"/>
                </a:solidFill>
              </a:rPr>
              <a:t>X</a:t>
            </a:r>
            <a:r>
              <a:rPr lang="en-US" sz="1600" dirty="0"/>
              <a:t>.</a:t>
            </a:r>
          </a:p>
          <a:p>
            <a:endParaRPr lang="en-US" sz="1600" dirty="0"/>
          </a:p>
          <a:p>
            <a:r>
              <a:rPr lang="en-US" sz="1600" dirty="0"/>
              <a:t> </a:t>
            </a:r>
            <a:r>
              <a:rPr lang="en-US" sz="1600" dirty="0">
                <a:solidFill>
                  <a:srgbClr val="FF0000"/>
                </a:solidFill>
              </a:rPr>
              <a:t>44% </a:t>
            </a:r>
            <a:r>
              <a:rPr lang="en-US" sz="1600" dirty="0"/>
              <a:t>of the variability due to measurement error or some other biological factor.</a:t>
            </a:r>
          </a:p>
        </p:txBody>
      </p:sp>
      <p:pic>
        <p:nvPicPr>
          <p:cNvPr id="3" name="Picture 2" descr="whitlock_16.6-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066800"/>
            <a:ext cx="8077200" cy="244658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41467" y="1161792"/>
            <a:ext cx="23666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2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747182" y="1178124"/>
            <a:ext cx="23666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2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360104" y="1185340"/>
            <a:ext cx="23666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1806267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A06A0-ED2A-5E47-9B42-A4413DBD8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44562"/>
          </a:xfrm>
        </p:spPr>
        <p:txBody>
          <a:bodyPr/>
          <a:lstStyle/>
          <a:p>
            <a:r>
              <a:rPr lang="en-US" dirty="0"/>
              <a:t>Linear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BAAD4-5F8C-714C-9AA1-D05A1DA2F4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20762"/>
            <a:ext cx="5562600" cy="5532438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0432FF"/>
                </a:solidFill>
              </a:rPr>
              <a:t>General linear models </a:t>
            </a:r>
            <a:r>
              <a:rPr lang="en-US" sz="2400" dirty="0"/>
              <a:t>are a class of model that includes regression, multiple regression, ANOVA, and ANCOVA. </a:t>
            </a:r>
          </a:p>
          <a:p>
            <a:r>
              <a:rPr lang="en-US" sz="2400" dirty="0"/>
              <a:t>All of these are fundamentally linear models. </a:t>
            </a:r>
          </a:p>
          <a:p>
            <a:r>
              <a:rPr lang="en-US" sz="2400" dirty="0"/>
              <a:t>These models share a common framework for estimation (least squares) and a common set of assumptions, centered around the idea of normally distributed residuals.</a:t>
            </a:r>
          </a:p>
          <a:p>
            <a:r>
              <a:rPr lang="en-US" sz="2400" dirty="0"/>
              <a:t>Don’t confuse the </a:t>
            </a:r>
            <a:r>
              <a:rPr lang="en-US" sz="2400" i="1" dirty="0">
                <a:solidFill>
                  <a:srgbClr val="0432FF"/>
                </a:solidFill>
              </a:rPr>
              <a:t>general</a:t>
            </a:r>
            <a:r>
              <a:rPr lang="en-US" sz="2400" dirty="0"/>
              <a:t> linear model with the </a:t>
            </a:r>
            <a:r>
              <a:rPr lang="en-US" sz="2400" i="1" dirty="0">
                <a:solidFill>
                  <a:srgbClr val="C00000"/>
                </a:solidFill>
              </a:rPr>
              <a:t>generalized</a:t>
            </a:r>
            <a:r>
              <a:rPr lang="en-US" sz="2400" dirty="0"/>
              <a:t> linear model (different assumptions).</a:t>
            </a:r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47CD0E-D31E-744E-9092-32C34BD34E4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516" r="18484"/>
          <a:stretch/>
        </p:blipFill>
        <p:spPr>
          <a:xfrm>
            <a:off x="6019800" y="304800"/>
            <a:ext cx="2941872" cy="29686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FC7068F-EF70-CA4C-A958-D65D4966282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525" r="16075"/>
          <a:stretch/>
        </p:blipFill>
        <p:spPr>
          <a:xfrm>
            <a:off x="6019800" y="3502016"/>
            <a:ext cx="2941872" cy="2864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8820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BE518-6EF2-EF43-B20F-57CC5B452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Null Hypothesis in ANOVA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14C3E8-F0C8-A74E-854B-75743FEA88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371600"/>
            <a:ext cx="4422024" cy="44132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D4D0402-71C0-564B-879D-6701DD67AD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7781" y="1375954"/>
            <a:ext cx="4417661" cy="4408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4417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GLM: Comparing Regression Coefficients</a:t>
            </a:r>
          </a:p>
        </p:txBody>
      </p:sp>
      <p:pic>
        <p:nvPicPr>
          <p:cNvPr id="4" name="Picture 3" descr="Regression coefficients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6" y="1447800"/>
            <a:ext cx="9144000" cy="3263254"/>
          </a:xfrm>
          <a:prstGeom prst="rect">
            <a:avLst/>
          </a:prstGeom>
        </p:spPr>
      </p:pic>
      <p:graphicFrame>
        <p:nvGraphicFramePr>
          <p:cNvPr id="3" name="Object 2"/>
          <p:cNvGraphicFramePr>
            <a:graphicFrameLocks noChangeAspect="1"/>
          </p:cNvGraphicFramePr>
          <p:nvPr>
            <p:extLst/>
          </p:nvPr>
        </p:nvGraphicFramePr>
        <p:xfrm>
          <a:off x="1390361" y="5401227"/>
          <a:ext cx="2549618" cy="5556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5" name="Equation" r:id="rId5" imgW="990600" imgH="215900" progId="Equation.3">
                  <p:embed/>
                </p:oleObj>
              </mc:Choice>
              <mc:Fallback>
                <p:oleObj name="Equation" r:id="rId5" imgW="990600" imgH="215900" progId="Equation.3">
                  <p:embed/>
                  <p:pic>
                    <p:nvPicPr>
                      <p:cNvPr id="3" name="Object 2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390361" y="5401227"/>
                        <a:ext cx="2549618" cy="555686"/>
                      </a:xfrm>
                      <a:prstGeom prst="rect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457200" y="4940661"/>
            <a:ext cx="3954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formula for a General Linear Model: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007644" y="4940661"/>
            <a:ext cx="3854065" cy="1477328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Lucida Grande"/>
                <a:cs typeface="Lucida Grande"/>
              </a:rPr>
              <a:t>Y = predicted value of variable Y</a:t>
            </a:r>
          </a:p>
          <a:p>
            <a:r>
              <a:rPr lang="en-US" dirty="0">
                <a:latin typeface="Lucida Grande"/>
                <a:ea typeface="Lucida Grande"/>
                <a:cs typeface="Lucida Grande"/>
              </a:rPr>
              <a:t>β</a:t>
            </a:r>
            <a:r>
              <a:rPr lang="en-US" baseline="-25000" dirty="0">
                <a:latin typeface="Lucida Grande"/>
                <a:ea typeface="Lucida Grande"/>
                <a:cs typeface="Lucida Grande"/>
              </a:rPr>
              <a:t>0</a:t>
            </a:r>
            <a:r>
              <a:rPr lang="en-US" dirty="0">
                <a:latin typeface="Lucida Grande"/>
                <a:ea typeface="Lucida Grande"/>
                <a:cs typeface="Lucida Grande"/>
              </a:rPr>
              <a:t>= Y-intercept</a:t>
            </a:r>
          </a:p>
          <a:p>
            <a:r>
              <a:rPr lang="en-US" dirty="0">
                <a:latin typeface="Lucida Grande"/>
                <a:ea typeface="Lucida Grande"/>
                <a:cs typeface="Lucida Grande"/>
              </a:rPr>
              <a:t>β</a:t>
            </a:r>
            <a:r>
              <a:rPr lang="en-US" baseline="-25000" dirty="0">
                <a:latin typeface="Lucida Grande"/>
                <a:ea typeface="Lucida Grande"/>
                <a:cs typeface="Lucida Grande"/>
              </a:rPr>
              <a:t>1</a:t>
            </a:r>
            <a:r>
              <a:rPr lang="en-US" dirty="0">
                <a:latin typeface="Lucida Grande"/>
                <a:ea typeface="Lucida Grande"/>
                <a:cs typeface="Lucida Grande"/>
              </a:rPr>
              <a:t>= slope </a:t>
            </a:r>
          </a:p>
          <a:p>
            <a:r>
              <a:rPr lang="en-US" dirty="0">
                <a:latin typeface="Lucida Grande"/>
                <a:ea typeface="Lucida Grande"/>
                <a:cs typeface="Lucida Grande"/>
              </a:rPr>
              <a:t>X = value of X variable</a:t>
            </a:r>
          </a:p>
          <a:p>
            <a:r>
              <a:rPr lang="en-US" dirty="0" err="1">
                <a:latin typeface="Lucida Grande"/>
                <a:ea typeface="Lucida Grande"/>
                <a:cs typeface="Lucida Grande"/>
              </a:rPr>
              <a:t>ε</a:t>
            </a:r>
            <a:r>
              <a:rPr lang="en-US" dirty="0">
                <a:latin typeface="Lucida Grande"/>
                <a:ea typeface="Lucida Grande"/>
                <a:cs typeface="Lucida Grande"/>
              </a:rPr>
              <a:t> = error</a:t>
            </a:r>
            <a:endParaRPr lang="en-US" dirty="0">
              <a:latin typeface="Lucida Grande"/>
              <a:cs typeface="Lucida Grande"/>
            </a:endParaRPr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/>
          </p:nvPr>
        </p:nvGraphicFramePr>
        <p:xfrm>
          <a:off x="4476750" y="3321050"/>
          <a:ext cx="1905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6" name="Equation" r:id="rId7" imgW="190500" imgH="215900" progId="Equation.3">
                  <p:embed/>
                </p:oleObj>
              </mc:Choice>
              <mc:Fallback>
                <p:oleObj name="Equation" r:id="rId7" imgW="190500" imgH="215900" progId="Equation.3">
                  <p:embed/>
                  <p:pic>
                    <p:nvPicPr>
                      <p:cNvPr id="9" name="Object 8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476750" y="3321050"/>
                        <a:ext cx="1905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255160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A06A0-ED2A-5E47-9B42-A4413DBD8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44562"/>
          </a:xfrm>
        </p:spPr>
        <p:txBody>
          <a:bodyPr/>
          <a:lstStyle/>
          <a:p>
            <a:r>
              <a:rPr lang="en-US" dirty="0"/>
              <a:t>Linear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BAAD4-5F8C-714C-9AA1-D05A1DA2F4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20762"/>
            <a:ext cx="8382000" cy="55324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err="1">
                <a:solidFill>
                  <a:srgbClr val="C00000"/>
                </a:solidFill>
              </a:rPr>
              <a:t>lm</a:t>
            </a:r>
            <a:r>
              <a:rPr lang="en-US" dirty="0"/>
              <a:t>() is the basic function for fitting linear models</a:t>
            </a:r>
          </a:p>
          <a:p>
            <a:r>
              <a:rPr lang="en-US" dirty="0"/>
              <a:t>Our initial examples will focus on the relationship between </a:t>
            </a:r>
            <a:r>
              <a:rPr lang="en-US" dirty="0">
                <a:solidFill>
                  <a:srgbClr val="0432FF"/>
                </a:solidFill>
              </a:rPr>
              <a:t>two continuous variables</a:t>
            </a:r>
            <a:r>
              <a:rPr lang="en-US" dirty="0"/>
              <a:t> (1 predictor/1 response)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plant_gr</a:t>
            </a:r>
            <a:r>
              <a:rPr lang="en-US" dirty="0"/>
              <a:t> &lt;- </a:t>
            </a:r>
            <a:r>
              <a:rPr lang="en-US" dirty="0" err="1">
                <a:solidFill>
                  <a:srgbClr val="C00000"/>
                </a:solidFill>
              </a:rPr>
              <a:t>read.csv</a:t>
            </a:r>
            <a:r>
              <a:rPr lang="en-US" dirty="0"/>
              <a:t>("</a:t>
            </a:r>
            <a:r>
              <a:rPr lang="en-US" dirty="0" err="1"/>
              <a:t>plant.growth.rate.csv</a:t>
            </a:r>
            <a:r>
              <a:rPr lang="en-US" dirty="0"/>
              <a:t>")</a:t>
            </a:r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glimpse</a:t>
            </a:r>
            <a:r>
              <a:rPr lang="en-US" dirty="0"/>
              <a:t>(</a:t>
            </a:r>
            <a:r>
              <a:rPr lang="en-US" dirty="0" err="1"/>
              <a:t>plant_gr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>
                <a:solidFill>
                  <a:srgbClr val="C00000"/>
                </a:solidFill>
              </a:rPr>
              <a:t>ggplot</a:t>
            </a:r>
            <a:r>
              <a:rPr lang="en-US" dirty="0"/>
              <a:t>(</a:t>
            </a:r>
            <a:r>
              <a:rPr lang="en-US" dirty="0" err="1"/>
              <a:t>plant_gr</a:t>
            </a:r>
            <a:r>
              <a:rPr lang="en-US" dirty="0"/>
              <a:t>,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>
                <a:solidFill>
                  <a:srgbClr val="C00000"/>
                </a:solidFill>
              </a:rPr>
              <a:t>aes</a:t>
            </a:r>
            <a:r>
              <a:rPr lang="en-US" dirty="0"/>
              <a:t>(</a:t>
            </a:r>
            <a:r>
              <a:rPr lang="en-US" dirty="0">
                <a:solidFill>
                  <a:srgbClr val="00B050"/>
                </a:solidFill>
              </a:rPr>
              <a:t>x</a:t>
            </a:r>
            <a:r>
              <a:rPr lang="en-US" dirty="0"/>
              <a:t> = </a:t>
            </a:r>
            <a:r>
              <a:rPr lang="en-US" dirty="0" err="1"/>
              <a:t>soil.moisture.content</a:t>
            </a:r>
            <a:r>
              <a:rPr lang="en-US" dirty="0"/>
              <a:t>, </a:t>
            </a:r>
            <a:r>
              <a:rPr lang="en-US" dirty="0">
                <a:solidFill>
                  <a:srgbClr val="00B050"/>
                </a:solidFill>
              </a:rPr>
              <a:t>y</a:t>
            </a:r>
            <a:r>
              <a:rPr lang="en-US" dirty="0"/>
              <a:t> = </a:t>
            </a:r>
            <a:r>
              <a:rPr lang="en-US" dirty="0" err="1"/>
              <a:t>plant.growth.rate</a:t>
            </a:r>
            <a:r>
              <a:rPr lang="en-US" dirty="0"/>
              <a:t>)) +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>
                <a:solidFill>
                  <a:srgbClr val="C00000"/>
                </a:solidFill>
              </a:rPr>
              <a:t>geom_point</a:t>
            </a:r>
            <a:r>
              <a:rPr lang="en-US" dirty="0"/>
              <a:t>() +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>
                <a:solidFill>
                  <a:srgbClr val="C00000"/>
                </a:solidFill>
              </a:rPr>
              <a:t>ylab</a:t>
            </a:r>
            <a:r>
              <a:rPr lang="en-US" dirty="0"/>
              <a:t>(</a:t>
            </a:r>
            <a:r>
              <a:rPr lang="en-US" dirty="0">
                <a:solidFill>
                  <a:srgbClr val="0432FF"/>
                </a:solidFill>
              </a:rPr>
              <a:t>"Plant Growth Rate (mm/week)"</a:t>
            </a:r>
            <a:r>
              <a:rPr lang="en-US" dirty="0"/>
              <a:t>) +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>
                <a:solidFill>
                  <a:srgbClr val="C00000"/>
                </a:solidFill>
              </a:rPr>
              <a:t>theme_bw</a:t>
            </a:r>
            <a:r>
              <a:rPr lang="en-US" dirty="0"/>
              <a:t>()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53999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D655B3-8976-5842-83F2-9953BB09D5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276600"/>
            <a:ext cx="8229600" cy="3276600"/>
          </a:xfrm>
        </p:spPr>
        <p:txBody>
          <a:bodyPr/>
          <a:lstStyle/>
          <a:p>
            <a:r>
              <a:rPr lang="en-US" dirty="0">
                <a:solidFill>
                  <a:srgbClr val="0432FF"/>
                </a:solidFill>
              </a:rPr>
              <a:t>Intercept </a:t>
            </a:r>
            <a:r>
              <a:rPr lang="en-US" dirty="0"/>
              <a:t>looks to be between 15-20</a:t>
            </a:r>
            <a:endParaRPr lang="en-US" dirty="0">
              <a:solidFill>
                <a:srgbClr val="0432FF"/>
              </a:solidFill>
            </a:endParaRPr>
          </a:p>
          <a:p>
            <a:r>
              <a:rPr lang="en-US" dirty="0">
                <a:solidFill>
                  <a:srgbClr val="0432FF"/>
                </a:solidFill>
              </a:rPr>
              <a:t>Slope</a:t>
            </a:r>
            <a:r>
              <a:rPr lang="en-US" dirty="0"/>
              <a:t> of the relationship is obviously positive</a:t>
            </a:r>
          </a:p>
          <a:p>
            <a:pPr lvl="1"/>
            <a:r>
              <a:rPr lang="en-US" dirty="0"/>
              <a:t>Y-units between 20-50 = 30 units and </a:t>
            </a:r>
          </a:p>
          <a:p>
            <a:pPr lvl="1"/>
            <a:r>
              <a:rPr lang="en-US" dirty="0"/>
              <a:t>X-units between 0-2.0 = 2 units.</a:t>
            </a:r>
          </a:p>
          <a:p>
            <a:pPr lvl="1"/>
            <a:r>
              <a:rPr lang="en-US" dirty="0"/>
              <a:t>Slope is around 30/2 or 15</a:t>
            </a:r>
          </a:p>
          <a:p>
            <a:pPr lvl="1"/>
            <a:r>
              <a:rPr lang="en-US" dirty="0"/>
              <a:t>Biological interpretation = 15 mm in growth (per week) with every 1 unit increase in soil moisture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8F1F5D-DAEB-D442-9E12-014C0809B2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7528" y="304800"/>
            <a:ext cx="2819400" cy="2819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E1F68AE-617A-F142-888A-CCED1B22658E}"/>
              </a:ext>
            </a:extLst>
          </p:cNvPr>
          <p:cNvSpPr txBox="1"/>
          <p:nvPr/>
        </p:nvSpPr>
        <p:spPr>
          <a:xfrm>
            <a:off x="304800" y="762000"/>
            <a:ext cx="364272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Two parameters of Interest:</a:t>
            </a:r>
          </a:p>
          <a:p>
            <a:r>
              <a:rPr lang="en-US" sz="2400" dirty="0"/>
              <a:t>Y-Intercept and Slope</a:t>
            </a:r>
          </a:p>
          <a:p>
            <a:endParaRPr lang="en-US" sz="2400" dirty="0"/>
          </a:p>
          <a:p>
            <a:r>
              <a:rPr lang="en-US" sz="2400" dirty="0"/>
              <a:t>	Let’s take a guess…</a:t>
            </a:r>
          </a:p>
        </p:txBody>
      </p:sp>
    </p:spTree>
    <p:extLst>
      <p:ext uri="{BB962C8B-B14F-4D97-AF65-F5344CB8AC3E}">
        <p14:creationId xmlns:p14="http://schemas.microsoft.com/office/powerpoint/2010/main" val="13525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2DF552-B5D4-8B4D-938A-6A9534DB6E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-182562"/>
            <a:ext cx="8229600" cy="944562"/>
          </a:xfrm>
        </p:spPr>
        <p:txBody>
          <a:bodyPr/>
          <a:lstStyle/>
          <a:p>
            <a:r>
              <a:rPr lang="en-US" dirty="0"/>
              <a:t>Fit the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9924C2-7FD1-F342-90CB-19BF8BA291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B0DDAF-406B-364F-8E23-ACC5838ED94F}"/>
              </a:ext>
            </a:extLst>
          </p:cNvPr>
          <p:cNvSpPr txBox="1"/>
          <p:nvPr/>
        </p:nvSpPr>
        <p:spPr>
          <a:xfrm>
            <a:off x="228600" y="762000"/>
            <a:ext cx="8839200" cy="6063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model_pgr</a:t>
            </a:r>
            <a:r>
              <a:rPr lang="en-US" sz="2400" dirty="0"/>
              <a:t> &lt;- </a:t>
            </a:r>
            <a:r>
              <a:rPr lang="en-US" sz="2400" dirty="0" err="1">
                <a:solidFill>
                  <a:srgbClr val="C00000"/>
                </a:solidFill>
              </a:rPr>
              <a:t>lm</a:t>
            </a:r>
            <a:r>
              <a:rPr lang="en-US" sz="2400" dirty="0"/>
              <a:t>(</a:t>
            </a:r>
            <a:r>
              <a:rPr lang="en-US" sz="2400" dirty="0" err="1"/>
              <a:t>plant.growth.rate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0432FF"/>
                </a:solidFill>
              </a:rPr>
              <a:t>~</a:t>
            </a:r>
            <a:r>
              <a:rPr lang="en-US" sz="2400" dirty="0"/>
              <a:t> </a:t>
            </a:r>
            <a:r>
              <a:rPr lang="en-US" sz="2400" dirty="0" err="1"/>
              <a:t>soil.moisture.content</a:t>
            </a:r>
            <a:r>
              <a:rPr lang="en-US" sz="2400" dirty="0"/>
              <a:t>,</a:t>
            </a:r>
          </a:p>
          <a:p>
            <a:r>
              <a:rPr lang="en-US" sz="2400" dirty="0">
                <a:solidFill>
                  <a:srgbClr val="00B050"/>
                </a:solidFill>
              </a:rPr>
              <a:t>	data</a:t>
            </a:r>
            <a:r>
              <a:rPr lang="en-US" sz="2400" dirty="0"/>
              <a:t> = </a:t>
            </a:r>
            <a:r>
              <a:rPr lang="en-US" sz="2400" dirty="0" err="1"/>
              <a:t>plant_gr</a:t>
            </a:r>
            <a:r>
              <a:rPr lang="en-US" sz="2400" dirty="0"/>
              <a:t>)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This reads, “Fit a linear model, where we hypothesize that plant growth rate </a:t>
            </a:r>
            <a:r>
              <a:rPr lang="en-US" sz="2400" dirty="0">
                <a:solidFill>
                  <a:srgbClr val="0432FF"/>
                </a:solidFill>
              </a:rPr>
              <a:t>is a function of </a:t>
            </a:r>
            <a:r>
              <a:rPr lang="en-US" sz="2400" dirty="0"/>
              <a:t>soil moisture content, using the variables from the </a:t>
            </a:r>
            <a:r>
              <a:rPr lang="en-US" sz="2400" dirty="0" err="1"/>
              <a:t>plant_gr</a:t>
            </a:r>
            <a:r>
              <a:rPr lang="en-US" sz="2400" dirty="0"/>
              <a:t> data frame.”</a:t>
            </a:r>
          </a:p>
          <a:p>
            <a:endParaRPr lang="en-US" sz="2400" dirty="0"/>
          </a:p>
          <a:p>
            <a:r>
              <a:rPr lang="en-US" sz="2400" dirty="0"/>
              <a:t>Notice that people often choose to use the type of object as a prefix in object name (we have seen this before) ; more intuitive</a:t>
            </a:r>
          </a:p>
          <a:p>
            <a:r>
              <a:rPr lang="en-US" sz="2400" dirty="0"/>
              <a:t>			</a:t>
            </a:r>
            <a:r>
              <a:rPr lang="en-US" sz="2400" dirty="0" err="1"/>
              <a:t>model_abcd</a:t>
            </a:r>
            <a:endParaRPr lang="en-US" sz="2400" dirty="0"/>
          </a:p>
          <a:p>
            <a:r>
              <a:rPr lang="en-US" sz="2400" dirty="0"/>
              <a:t>			</a:t>
            </a:r>
            <a:r>
              <a:rPr lang="en-US" sz="2400" dirty="0" err="1"/>
              <a:t>figure_abcd</a:t>
            </a:r>
            <a:endParaRPr lang="en-US" sz="2400" dirty="0"/>
          </a:p>
          <a:p>
            <a:r>
              <a:rPr lang="en-US" sz="2400" dirty="0"/>
              <a:t>			</a:t>
            </a:r>
            <a:r>
              <a:rPr lang="en-US" sz="2400" dirty="0" err="1"/>
              <a:t>table_abcd</a:t>
            </a:r>
            <a:endParaRPr lang="en-US" sz="2400" dirty="0"/>
          </a:p>
          <a:p>
            <a:r>
              <a:rPr lang="en-US" sz="2400" dirty="0"/>
              <a:t>			</a:t>
            </a:r>
            <a:r>
              <a:rPr lang="en-US" sz="2400" dirty="0" err="1"/>
              <a:t>data_abcd</a:t>
            </a:r>
            <a:endParaRPr lang="en-US" sz="2400" dirty="0"/>
          </a:p>
          <a:p>
            <a:endParaRPr lang="en-US" sz="2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C84B7D-1760-A940-A74E-815F2FBF6371}"/>
              </a:ext>
            </a:extLst>
          </p:cNvPr>
          <p:cNvSpPr txBox="1"/>
          <p:nvPr/>
        </p:nvSpPr>
        <p:spPr>
          <a:xfrm>
            <a:off x="3886200" y="1443037"/>
            <a:ext cx="4419600" cy="1015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/>
              <a:t>Note also that response variable specified first, predictor variable second; opposite of ggplot2 specifications</a:t>
            </a:r>
          </a:p>
        </p:txBody>
      </p:sp>
    </p:spTree>
    <p:extLst>
      <p:ext uri="{BB962C8B-B14F-4D97-AF65-F5344CB8AC3E}">
        <p14:creationId xmlns:p14="http://schemas.microsoft.com/office/powerpoint/2010/main" val="8327158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2DF552-B5D4-8B4D-938A-6A9534DB6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 the assumptions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9924C2-7FD1-F342-90CB-19BF8BA291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library</a:t>
            </a:r>
            <a:r>
              <a:rPr lang="en-US" dirty="0"/>
              <a:t>(</a:t>
            </a:r>
            <a:r>
              <a:rPr lang="en-US" dirty="0" err="1"/>
              <a:t>ggfortify</a:t>
            </a:r>
            <a:r>
              <a:rPr lang="en-US" dirty="0"/>
              <a:t>) 	#quick model diagnostics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C00000"/>
                </a:solidFill>
              </a:rPr>
              <a:t>autoplot</a:t>
            </a:r>
            <a:r>
              <a:rPr lang="en-US" dirty="0"/>
              <a:t>(</a:t>
            </a:r>
            <a:r>
              <a:rPr lang="en-US" dirty="0" err="1"/>
              <a:t>model_pgr</a:t>
            </a:r>
            <a:r>
              <a:rPr lang="en-US" dirty="0"/>
              <a:t>, </a:t>
            </a:r>
            <a:r>
              <a:rPr lang="en-US" dirty="0" err="1">
                <a:solidFill>
                  <a:srgbClr val="00B050"/>
                </a:solidFill>
              </a:rPr>
              <a:t>smooth.colour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/>
              <a:t>= NA)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847F1D-D165-FD43-9C89-8721C8C384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2590800"/>
            <a:ext cx="36576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1585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2AA7D3-CB55-1345-9A85-3B6DBE8B3E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04800"/>
            <a:ext cx="3733800" cy="624840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400" dirty="0">
                <a:solidFill>
                  <a:srgbClr val="0432FF"/>
                </a:solidFill>
              </a:rPr>
              <a:t>Top-left</a:t>
            </a:r>
            <a:r>
              <a:rPr lang="en-US" sz="2400" dirty="0"/>
              <a:t>: should be scatter-shot; no obvious hump-shapes or U-shaped distribution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>
                <a:solidFill>
                  <a:srgbClr val="0432FF"/>
                </a:solidFill>
              </a:rPr>
              <a:t>Top-Right</a:t>
            </a:r>
            <a:r>
              <a:rPr lang="en-US" sz="2400" dirty="0"/>
              <a:t>: Evaluates </a:t>
            </a:r>
            <a:r>
              <a:rPr lang="en-US" sz="2400" dirty="0">
                <a:solidFill>
                  <a:srgbClr val="C00000"/>
                </a:solidFill>
              </a:rPr>
              <a:t>assumption of normality</a:t>
            </a:r>
            <a:r>
              <a:rPr lang="en-US" sz="2400" dirty="0"/>
              <a:t>; dots should all be very nearly on the expected line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>
                <a:solidFill>
                  <a:srgbClr val="0432FF"/>
                </a:solidFill>
              </a:rPr>
              <a:t>Bottom-Left</a:t>
            </a:r>
            <a:r>
              <a:rPr lang="en-US" sz="2400" dirty="0"/>
              <a:t>: Evaluates </a:t>
            </a:r>
            <a:r>
              <a:rPr lang="en-US" sz="2400" dirty="0">
                <a:solidFill>
                  <a:srgbClr val="C00000"/>
                </a:solidFill>
              </a:rPr>
              <a:t>assumption of equal variance</a:t>
            </a:r>
            <a:r>
              <a:rPr lang="en-US" sz="2400" dirty="0"/>
              <a:t>; should be scatter-shot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>
                <a:solidFill>
                  <a:srgbClr val="0432FF"/>
                </a:solidFill>
              </a:rPr>
              <a:t>Bottom-Right</a:t>
            </a:r>
            <a:r>
              <a:rPr lang="en-US" sz="2400" dirty="0"/>
              <a:t>: Detects </a:t>
            </a:r>
            <a:r>
              <a:rPr lang="en-US" sz="2400" dirty="0">
                <a:solidFill>
                  <a:srgbClr val="C00000"/>
                </a:solidFill>
              </a:rPr>
              <a:t>outliers</a:t>
            </a:r>
            <a:r>
              <a:rPr lang="en-US" sz="2400" dirty="0"/>
              <a:t> ‘leveraging’ the distribution.</a:t>
            </a:r>
          </a:p>
          <a:p>
            <a:pPr marL="514350" indent="-514350">
              <a:buFont typeface="+mj-lt"/>
              <a:buAutoNum type="arabicPeriod"/>
            </a:pPr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CA8DA5-5D91-4A49-8B6D-DA8BF4C4CA1C}"/>
              </a:ext>
            </a:extLst>
          </p:cNvPr>
          <p:cNvSpPr txBox="1"/>
          <p:nvPr/>
        </p:nvSpPr>
        <p:spPr>
          <a:xfrm>
            <a:off x="5156200" y="76200"/>
            <a:ext cx="3733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Points flagged as potentially problematic are identified by number (in order of occurrence in </a:t>
            </a:r>
            <a:r>
              <a:rPr lang="en-US" dirty="0" err="1"/>
              <a:t>dataframe</a:t>
            </a:r>
            <a:r>
              <a:rPr lang="en-US" dirty="0"/>
              <a:t>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7B9AE1-63E0-0D4E-851E-AC75092AD8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0" y="1066800"/>
            <a:ext cx="4800600" cy="4800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F11843D-8AB7-0E4D-BFE7-DD68B13D567B}"/>
              </a:ext>
            </a:extLst>
          </p:cNvPr>
          <p:cNvSpPr txBox="1"/>
          <p:nvPr/>
        </p:nvSpPr>
        <p:spPr>
          <a:xfrm>
            <a:off x="5257800" y="6159484"/>
            <a:ext cx="373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Generally, things look OK.</a:t>
            </a:r>
          </a:p>
        </p:txBody>
      </p:sp>
    </p:spTree>
    <p:extLst>
      <p:ext uri="{BB962C8B-B14F-4D97-AF65-F5344CB8AC3E}">
        <p14:creationId xmlns:p14="http://schemas.microsoft.com/office/powerpoint/2010/main" val="18512956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DF29F-C22E-F74E-88F6-F0182F67DE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44562"/>
          </a:xfrm>
        </p:spPr>
        <p:txBody>
          <a:bodyPr/>
          <a:lstStyle/>
          <a:p>
            <a:r>
              <a:rPr lang="en-US" dirty="0"/>
              <a:t>Model Interpretation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DEEA8C-09EC-2F45-ADCC-DE7DB8CE23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44562"/>
            <a:ext cx="8229600" cy="5105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err="1">
                <a:solidFill>
                  <a:srgbClr val="C00000"/>
                </a:solidFill>
              </a:rPr>
              <a:t>anova</a:t>
            </a:r>
            <a:r>
              <a:rPr lang="en-US" sz="2400" dirty="0"/>
              <a:t>() produces a classic table in statistics, the </a:t>
            </a:r>
            <a:r>
              <a:rPr lang="en-US" sz="2400" dirty="0">
                <a:solidFill>
                  <a:srgbClr val="0432FF"/>
                </a:solidFill>
              </a:rPr>
              <a:t>sums-of-squares</a:t>
            </a:r>
            <a:r>
              <a:rPr lang="en-US" sz="2400" dirty="0"/>
              <a:t> table.</a:t>
            </a:r>
          </a:p>
          <a:p>
            <a:r>
              <a:rPr lang="en-US" sz="2400" dirty="0"/>
              <a:t>It provides the overall </a:t>
            </a:r>
            <a:r>
              <a:rPr lang="en-US" sz="2400" dirty="0">
                <a:solidFill>
                  <a:srgbClr val="0432FF"/>
                </a:solidFill>
              </a:rPr>
              <a:t>F-value</a:t>
            </a:r>
            <a:r>
              <a:rPr lang="en-US" sz="2400" dirty="0"/>
              <a:t> for the model, representing the ratio of variance explained by the explanatory variables (only one in this case; </a:t>
            </a:r>
            <a:r>
              <a:rPr lang="en-US" sz="2400" dirty="0">
                <a:solidFill>
                  <a:srgbClr val="00B050"/>
                </a:solidFill>
              </a:rPr>
              <a:t>soil moisture</a:t>
            </a:r>
            <a:r>
              <a:rPr lang="en-US" sz="2400" dirty="0"/>
              <a:t>) to the leftover variance (this is the ANOVA part). </a:t>
            </a:r>
          </a:p>
          <a:p>
            <a:r>
              <a:rPr lang="en-US" sz="2400" dirty="0">
                <a:solidFill>
                  <a:srgbClr val="0432FF"/>
                </a:solidFill>
              </a:rPr>
              <a:t>P-value</a:t>
            </a:r>
            <a:r>
              <a:rPr lang="en-US" sz="2400" dirty="0"/>
              <a:t> evaluating the null hypothesis (slope = zero)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A3DC0DF-03A3-1748-946A-5D7A09B9CEE3}"/>
              </a:ext>
            </a:extLst>
          </p:cNvPr>
          <p:cNvSpPr/>
          <p:nvPr/>
        </p:nvSpPr>
        <p:spPr>
          <a:xfrm>
            <a:off x="571500" y="3759055"/>
            <a:ext cx="8001000" cy="230832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Analysis of Variance Table</a:t>
            </a:r>
          </a:p>
          <a:p>
            <a:endParaRPr lang="en-US" dirty="0"/>
          </a:p>
          <a:p>
            <a:r>
              <a:rPr lang="en-US" dirty="0"/>
              <a:t>Response: </a:t>
            </a:r>
            <a:r>
              <a:rPr lang="en-US" dirty="0" err="1"/>
              <a:t>plant.growth.rate</a:t>
            </a:r>
            <a:endParaRPr lang="en-US" dirty="0"/>
          </a:p>
          <a:p>
            <a:r>
              <a:rPr lang="en-US" dirty="0"/>
              <a:t>                      	     </a:t>
            </a:r>
            <a:r>
              <a:rPr lang="en-US" dirty="0" err="1"/>
              <a:t>Df</a:t>
            </a:r>
            <a:r>
              <a:rPr lang="en-US" dirty="0"/>
              <a:t>   Sum </a:t>
            </a:r>
            <a:r>
              <a:rPr lang="en-US" dirty="0" err="1"/>
              <a:t>Sq</a:t>
            </a:r>
            <a:r>
              <a:rPr lang="en-US" dirty="0"/>
              <a:t>     Mean </a:t>
            </a:r>
            <a:r>
              <a:rPr lang="en-US" dirty="0" err="1"/>
              <a:t>Sq</a:t>
            </a:r>
            <a:r>
              <a:rPr lang="en-US" dirty="0"/>
              <a:t>     F value    </a:t>
            </a:r>
            <a:r>
              <a:rPr lang="en-US" dirty="0" err="1"/>
              <a:t>Pr</a:t>
            </a:r>
            <a:r>
              <a:rPr lang="en-US" dirty="0"/>
              <a:t>(&gt;F)    </a:t>
            </a:r>
          </a:p>
          <a:p>
            <a:r>
              <a:rPr lang="en-US" dirty="0" err="1"/>
              <a:t>soil.moisture.content</a:t>
            </a:r>
            <a:r>
              <a:rPr lang="en-US" dirty="0"/>
              <a:t>  1    2521.15     2521.15      156.08     &lt; 2.2e-16 ***</a:t>
            </a:r>
          </a:p>
          <a:p>
            <a:r>
              <a:rPr lang="en-US" dirty="0"/>
              <a:t>Residuals             	     48  775.35      16.15                      </a:t>
            </a:r>
          </a:p>
          <a:p>
            <a:r>
              <a:rPr lang="en-US" dirty="0"/>
              <a:t>---</a:t>
            </a:r>
          </a:p>
          <a:p>
            <a:r>
              <a:rPr lang="en-US" dirty="0" err="1"/>
              <a:t>Signif</a:t>
            </a:r>
            <a:r>
              <a:rPr lang="en-US" dirty="0"/>
              <a:t>. codes:  0 ‘***’ 0.001 ‘**’ 0.01 ‘*’ 0.05 ‘.’ 0.1 ‘ ’ 1</a:t>
            </a:r>
          </a:p>
        </p:txBody>
      </p:sp>
    </p:spTree>
    <p:extLst>
      <p:ext uri="{BB962C8B-B14F-4D97-AF65-F5344CB8AC3E}">
        <p14:creationId xmlns:p14="http://schemas.microsoft.com/office/powerpoint/2010/main" val="12724054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9060</TotalTime>
  <Words>1135</Words>
  <Application>Microsoft Macintosh PowerPoint</Application>
  <PresentationFormat>On-screen Show (4:3)</PresentationFormat>
  <Paragraphs>197</Paragraphs>
  <Slides>20</Slides>
  <Notes>11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Calibri</vt:lpstr>
      <vt:lpstr>Lucida Grande</vt:lpstr>
      <vt:lpstr>Office Theme</vt:lpstr>
      <vt:lpstr>Equation</vt:lpstr>
      <vt:lpstr>Chapter 5 Linear Models</vt:lpstr>
      <vt:lpstr>Linear Models</vt:lpstr>
      <vt:lpstr>GLM: Comparing Regression Coefficients</vt:lpstr>
      <vt:lpstr>Linear Models</vt:lpstr>
      <vt:lpstr>PowerPoint Presentation</vt:lpstr>
      <vt:lpstr>Fit the model</vt:lpstr>
      <vt:lpstr>Check the assumptions</vt:lpstr>
      <vt:lpstr>PowerPoint Presentation</vt:lpstr>
      <vt:lpstr>Model Interpretation</vt:lpstr>
      <vt:lpstr>Testing the Null Hypothesis</vt:lpstr>
      <vt:lpstr>Model Interpretation</vt:lpstr>
      <vt:lpstr>PowerPoint Presentation</vt:lpstr>
      <vt:lpstr>Add Model Predictions (Fit-Line) to Figure</vt:lpstr>
      <vt:lpstr>PowerPoint Presentation</vt:lpstr>
      <vt:lpstr>PowerPoint Presentation</vt:lpstr>
      <vt:lpstr>Practice (cont. from last time)</vt:lpstr>
      <vt:lpstr>Practice Questions (cont.)</vt:lpstr>
      <vt:lpstr>Linear Regression</vt:lpstr>
      <vt:lpstr>r2 = coefficient of determination</vt:lpstr>
      <vt:lpstr>Null Hypothesis in ANOVA</vt:lpstr>
    </vt:vector>
  </TitlesOfParts>
  <Manager/>
  <Company/>
  <LinksUpToDate>false</LinksUpToDate>
  <SharedDoc>false</SharedDoc>
  <HyperlinkBase/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2 Importing Data</dc:title>
  <dc:subject/>
  <dc:creator/>
  <cp:keywords/>
  <dc:description/>
  <cp:lastModifiedBy>Microsoft Office User</cp:lastModifiedBy>
  <cp:revision>497</cp:revision>
  <cp:lastPrinted>2018-11-07T21:03:12Z</cp:lastPrinted>
  <dcterms:created xsi:type="dcterms:W3CDTF">2013-09-18T21:00:03Z</dcterms:created>
  <dcterms:modified xsi:type="dcterms:W3CDTF">2018-11-15T13:16:51Z</dcterms:modified>
  <cp:category/>
</cp:coreProperties>
</file>